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4" r:id="rId2"/>
    <p:sldId id="257" r:id="rId3"/>
    <p:sldId id="258" r:id="rId4"/>
    <p:sldId id="259" r:id="rId5"/>
    <p:sldId id="265" r:id="rId6"/>
    <p:sldId id="260" r:id="rId7"/>
    <p:sldId id="261" r:id="rId8"/>
    <p:sldId id="262" r:id="rId9"/>
    <p:sldId id="263" r:id="rId10"/>
    <p:sldId id="266" r:id="rId11"/>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265284D0-F462-4C68-9573-E251986314BA}"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DF415D-3E7F-4DF1-B224-3560DC588B05}" type="slidenum">
              <a:rPr lang="ar-EG" smtClean="0"/>
              <a:t>‹#›</a:t>
            </a:fld>
            <a:endParaRPr lang="ar-EG"/>
          </a:p>
        </p:txBody>
      </p:sp>
    </p:spTree>
    <p:extLst>
      <p:ext uri="{BB962C8B-B14F-4D97-AF65-F5344CB8AC3E}">
        <p14:creationId xmlns:p14="http://schemas.microsoft.com/office/powerpoint/2010/main" val="3422709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265284D0-F462-4C68-9573-E251986314BA}"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DF415D-3E7F-4DF1-B224-3560DC588B05}" type="slidenum">
              <a:rPr lang="ar-EG" smtClean="0"/>
              <a:t>‹#›</a:t>
            </a:fld>
            <a:endParaRPr lang="ar-EG"/>
          </a:p>
        </p:txBody>
      </p:sp>
    </p:spTree>
    <p:extLst>
      <p:ext uri="{BB962C8B-B14F-4D97-AF65-F5344CB8AC3E}">
        <p14:creationId xmlns:p14="http://schemas.microsoft.com/office/powerpoint/2010/main" val="3208390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265284D0-F462-4C68-9573-E251986314BA}"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DF415D-3E7F-4DF1-B224-3560DC588B05}" type="slidenum">
              <a:rPr lang="ar-EG" smtClean="0"/>
              <a:t>‹#›</a:t>
            </a:fld>
            <a:endParaRPr lang="ar-EG"/>
          </a:p>
        </p:txBody>
      </p:sp>
    </p:spTree>
    <p:extLst>
      <p:ext uri="{BB962C8B-B14F-4D97-AF65-F5344CB8AC3E}">
        <p14:creationId xmlns:p14="http://schemas.microsoft.com/office/powerpoint/2010/main" val="1973128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265284D0-F462-4C68-9573-E251986314BA}"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DF415D-3E7F-4DF1-B224-3560DC588B05}" type="slidenum">
              <a:rPr lang="ar-EG" smtClean="0"/>
              <a:t>‹#›</a:t>
            </a:fld>
            <a:endParaRPr lang="ar-EG"/>
          </a:p>
        </p:txBody>
      </p:sp>
    </p:spTree>
    <p:extLst>
      <p:ext uri="{BB962C8B-B14F-4D97-AF65-F5344CB8AC3E}">
        <p14:creationId xmlns:p14="http://schemas.microsoft.com/office/powerpoint/2010/main" val="790534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284D0-F462-4C68-9573-E251986314BA}"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DF415D-3E7F-4DF1-B224-3560DC588B05}" type="slidenum">
              <a:rPr lang="ar-EG" smtClean="0"/>
              <a:t>‹#›</a:t>
            </a:fld>
            <a:endParaRPr lang="ar-EG"/>
          </a:p>
        </p:txBody>
      </p:sp>
    </p:spTree>
    <p:extLst>
      <p:ext uri="{BB962C8B-B14F-4D97-AF65-F5344CB8AC3E}">
        <p14:creationId xmlns:p14="http://schemas.microsoft.com/office/powerpoint/2010/main" val="3659986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265284D0-F462-4C68-9573-E251986314BA}"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CDF415D-3E7F-4DF1-B224-3560DC588B05}" type="slidenum">
              <a:rPr lang="ar-EG" smtClean="0"/>
              <a:t>‹#›</a:t>
            </a:fld>
            <a:endParaRPr lang="ar-EG"/>
          </a:p>
        </p:txBody>
      </p:sp>
    </p:spTree>
    <p:extLst>
      <p:ext uri="{BB962C8B-B14F-4D97-AF65-F5344CB8AC3E}">
        <p14:creationId xmlns:p14="http://schemas.microsoft.com/office/powerpoint/2010/main" val="186690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265284D0-F462-4C68-9573-E251986314BA}" type="datetimeFigureOut">
              <a:rPr lang="ar-EG" smtClean="0"/>
              <a:t>01/08/1441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ACDF415D-3E7F-4DF1-B224-3560DC588B05}" type="slidenum">
              <a:rPr lang="ar-EG" smtClean="0"/>
              <a:t>‹#›</a:t>
            </a:fld>
            <a:endParaRPr lang="ar-EG"/>
          </a:p>
        </p:txBody>
      </p:sp>
    </p:spTree>
    <p:extLst>
      <p:ext uri="{BB962C8B-B14F-4D97-AF65-F5344CB8AC3E}">
        <p14:creationId xmlns:p14="http://schemas.microsoft.com/office/powerpoint/2010/main" val="286825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265284D0-F462-4C68-9573-E251986314BA}" type="datetimeFigureOut">
              <a:rPr lang="ar-EG" smtClean="0"/>
              <a:t>01/08/1441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ACDF415D-3E7F-4DF1-B224-3560DC588B05}" type="slidenum">
              <a:rPr lang="ar-EG" smtClean="0"/>
              <a:t>‹#›</a:t>
            </a:fld>
            <a:endParaRPr lang="ar-EG"/>
          </a:p>
        </p:txBody>
      </p:sp>
    </p:spTree>
    <p:extLst>
      <p:ext uri="{BB962C8B-B14F-4D97-AF65-F5344CB8AC3E}">
        <p14:creationId xmlns:p14="http://schemas.microsoft.com/office/powerpoint/2010/main" val="24979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284D0-F462-4C68-9573-E251986314BA}" type="datetimeFigureOut">
              <a:rPr lang="ar-EG" smtClean="0"/>
              <a:t>01/08/1441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ACDF415D-3E7F-4DF1-B224-3560DC588B05}" type="slidenum">
              <a:rPr lang="ar-EG" smtClean="0"/>
              <a:t>‹#›</a:t>
            </a:fld>
            <a:endParaRPr lang="ar-EG"/>
          </a:p>
        </p:txBody>
      </p:sp>
    </p:spTree>
    <p:extLst>
      <p:ext uri="{BB962C8B-B14F-4D97-AF65-F5344CB8AC3E}">
        <p14:creationId xmlns:p14="http://schemas.microsoft.com/office/powerpoint/2010/main" val="922038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84D0-F462-4C68-9573-E251986314BA}"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CDF415D-3E7F-4DF1-B224-3560DC588B05}" type="slidenum">
              <a:rPr lang="ar-EG" smtClean="0"/>
              <a:t>‹#›</a:t>
            </a:fld>
            <a:endParaRPr lang="ar-EG"/>
          </a:p>
        </p:txBody>
      </p:sp>
    </p:spTree>
    <p:extLst>
      <p:ext uri="{BB962C8B-B14F-4D97-AF65-F5344CB8AC3E}">
        <p14:creationId xmlns:p14="http://schemas.microsoft.com/office/powerpoint/2010/main" val="1379528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84D0-F462-4C68-9573-E251986314BA}"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CDF415D-3E7F-4DF1-B224-3560DC588B05}" type="slidenum">
              <a:rPr lang="ar-EG" smtClean="0"/>
              <a:t>‹#›</a:t>
            </a:fld>
            <a:endParaRPr lang="ar-EG"/>
          </a:p>
        </p:txBody>
      </p:sp>
    </p:spTree>
    <p:extLst>
      <p:ext uri="{BB962C8B-B14F-4D97-AF65-F5344CB8AC3E}">
        <p14:creationId xmlns:p14="http://schemas.microsoft.com/office/powerpoint/2010/main" val="380212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5284D0-F462-4C68-9573-E251986314BA}" type="datetimeFigureOut">
              <a:rPr lang="ar-EG" smtClean="0"/>
              <a:t>01/08/1441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DF415D-3E7F-4DF1-B224-3560DC588B05}" type="slidenum">
              <a:rPr lang="ar-EG" smtClean="0"/>
              <a:t>‹#›</a:t>
            </a:fld>
            <a:endParaRPr lang="ar-EG"/>
          </a:p>
        </p:txBody>
      </p:sp>
    </p:spTree>
    <p:extLst>
      <p:ext uri="{BB962C8B-B14F-4D97-AF65-F5344CB8AC3E}">
        <p14:creationId xmlns:p14="http://schemas.microsoft.com/office/powerpoint/2010/main" val="1390002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5"/>
          <p:cNvSpPr>
            <a:spLocks noChangeArrowheads="1" noChangeShapeType="1" noTextEdit="1"/>
          </p:cNvSpPr>
          <p:nvPr/>
        </p:nvSpPr>
        <p:spPr bwMode="auto">
          <a:xfrm>
            <a:off x="4059978" y="1017686"/>
            <a:ext cx="4169622" cy="1236663"/>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Chevron">
              <a:avLst>
                <a:gd name="adj" fmla="val 25000"/>
              </a:avLst>
            </a:prstTxWarp>
          </a:bodyPr>
          <a:lstStyle/>
          <a:p>
            <a:pPr algn="ctr"/>
            <a:r>
              <a:rPr lang="ar-EG" sz="2000" kern="10" dirty="0">
                <a:solidFill>
                  <a:srgbClr val="800000"/>
                </a:solidFill>
                <a:cs typeface="PT Bold Heading"/>
              </a:rPr>
              <a:t> </a:t>
            </a:r>
          </a:p>
          <a:p>
            <a:pPr algn="ctr"/>
            <a:r>
              <a:rPr lang="ar-EG" sz="2000" kern="10" dirty="0">
                <a:solidFill>
                  <a:srgbClr val="800000"/>
                </a:solidFill>
                <a:cs typeface="PT Bold Heading"/>
              </a:rPr>
              <a:t>مقرر </a:t>
            </a:r>
            <a:r>
              <a:rPr lang="ar-EG" sz="2000" kern="10" dirty="0" smtClean="0">
                <a:solidFill>
                  <a:srgbClr val="800000"/>
                </a:solidFill>
                <a:cs typeface="PT Bold Heading"/>
              </a:rPr>
              <a:t>التقويم النفسي</a:t>
            </a:r>
            <a:endParaRPr lang="ar-EG" sz="2000" kern="10" dirty="0">
              <a:solidFill>
                <a:srgbClr val="800000"/>
              </a:solidFill>
              <a:cs typeface="PT Bold Heading"/>
            </a:endParaRPr>
          </a:p>
        </p:txBody>
      </p:sp>
      <p:sp>
        <p:nvSpPr>
          <p:cNvPr id="6" name="WordArt 6"/>
          <p:cNvSpPr>
            <a:spLocks noChangeArrowheads="1" noChangeShapeType="1" noTextEdit="1"/>
          </p:cNvSpPr>
          <p:nvPr/>
        </p:nvSpPr>
        <p:spPr bwMode="auto">
          <a:xfrm>
            <a:off x="4059978" y="2564904"/>
            <a:ext cx="3892550" cy="723900"/>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ar-EG" sz="1200" dirty="0"/>
              <a:t>الدبلوم المهني شعبة </a:t>
            </a:r>
            <a:r>
              <a:rPr lang="ar-EG" sz="1200" dirty="0" smtClean="0"/>
              <a:t>إعداد اخصائي نفسي مدرسي</a:t>
            </a:r>
            <a:endParaRPr lang="ar-EG" sz="1200" kern="10" dirty="0">
              <a:solidFill>
                <a:srgbClr val="800000"/>
              </a:solidFill>
              <a:cs typeface="PT Bold Heading"/>
            </a:endParaRPr>
          </a:p>
        </p:txBody>
      </p:sp>
      <p:pic>
        <p:nvPicPr>
          <p:cNvPr id="9" name="Picture 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7220" y="714252"/>
            <a:ext cx="1847850" cy="9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foebenha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536" y="404664"/>
            <a:ext cx="1504262" cy="128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868566" y="1712410"/>
            <a:ext cx="1555233" cy="276999"/>
          </a:xfrm>
          <a:prstGeom prst="rect">
            <a:avLst/>
          </a:prstGeom>
          <a:noFill/>
        </p:spPr>
        <p:txBody>
          <a:bodyPr wrap="none" rtlCol="1">
            <a:spAutoFit/>
          </a:bodyPr>
          <a:lstStyle/>
          <a:p>
            <a:r>
              <a:rPr lang="ar-EG" sz="1200" kern="10" dirty="0">
                <a:solidFill>
                  <a:prstClr val="black"/>
                </a:solidFill>
                <a:cs typeface="PT Bold Heading"/>
              </a:rPr>
              <a:t>قسم علم النفس التربوي</a:t>
            </a:r>
          </a:p>
        </p:txBody>
      </p:sp>
      <p:sp>
        <p:nvSpPr>
          <p:cNvPr id="13" name="WordArt 6"/>
          <p:cNvSpPr>
            <a:spLocks noChangeArrowheads="1" noChangeShapeType="1" noTextEdit="1"/>
          </p:cNvSpPr>
          <p:nvPr/>
        </p:nvSpPr>
        <p:spPr bwMode="auto">
          <a:xfrm>
            <a:off x="4796758" y="3789040"/>
            <a:ext cx="2418990" cy="503126"/>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ar-EG" sz="400" kern="10" dirty="0">
                <a:solidFill>
                  <a:prstClr val="black"/>
                </a:solidFill>
                <a:cs typeface="PT Bold Heading"/>
              </a:rPr>
              <a:t>أ.د/ </a:t>
            </a:r>
            <a:r>
              <a:rPr lang="ar-EG" sz="400" kern="10" dirty="0" smtClean="0">
                <a:solidFill>
                  <a:prstClr val="black"/>
                </a:solidFill>
                <a:cs typeface="PT Bold Heading"/>
              </a:rPr>
              <a:t>كريمان عويضة</a:t>
            </a:r>
            <a:endParaRPr lang="ar-EG" sz="400" kern="10" dirty="0">
              <a:solidFill>
                <a:prstClr val="black"/>
              </a:solidFill>
              <a:cs typeface="PT Bold Heading"/>
            </a:endParaRPr>
          </a:p>
        </p:txBody>
      </p:sp>
      <p:sp>
        <p:nvSpPr>
          <p:cNvPr id="8" name="WordArt 6"/>
          <p:cNvSpPr>
            <a:spLocks noChangeArrowheads="1" noChangeShapeType="1" noTextEdit="1"/>
          </p:cNvSpPr>
          <p:nvPr/>
        </p:nvSpPr>
        <p:spPr bwMode="auto">
          <a:xfrm>
            <a:off x="5256460" y="655736"/>
            <a:ext cx="1499586" cy="361950"/>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ar-EG" sz="400" kern="10" dirty="0">
                <a:solidFill>
                  <a:srgbClr val="800000"/>
                </a:solidFill>
                <a:cs typeface="PT Bold Heading"/>
              </a:rPr>
              <a:t>المحاضرة </a:t>
            </a:r>
            <a:r>
              <a:rPr lang="ar-EG" sz="400" kern="10" dirty="0" smtClean="0">
                <a:solidFill>
                  <a:srgbClr val="800000"/>
                </a:solidFill>
                <a:cs typeface="PT Bold Heading"/>
              </a:rPr>
              <a:t>الثانية</a:t>
            </a:r>
            <a:endParaRPr lang="ar-EG" sz="400" kern="10" dirty="0">
              <a:solidFill>
                <a:srgbClr val="800000"/>
              </a:solidFill>
              <a:cs typeface="PT Bold Heading"/>
            </a:endParaRPr>
          </a:p>
        </p:txBody>
      </p:sp>
    </p:spTree>
    <p:extLst>
      <p:ext uri="{BB962C8B-B14F-4D97-AF65-F5344CB8AC3E}">
        <p14:creationId xmlns:p14="http://schemas.microsoft.com/office/powerpoint/2010/main" val="3786355008"/>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4" grpId="0"/>
      <p:bldP spid="13"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و أخيراً</a:t>
            </a:r>
            <a:endParaRPr lang="ar-EG" dirty="0"/>
          </a:p>
        </p:txBody>
      </p:sp>
      <p:sp>
        <p:nvSpPr>
          <p:cNvPr id="3" name="عنصر نائب للمحتوى 2"/>
          <p:cNvSpPr>
            <a:spLocks noGrp="1"/>
          </p:cNvSpPr>
          <p:nvPr>
            <p:ph idx="1"/>
          </p:nvPr>
        </p:nvSpPr>
        <p:spPr/>
        <p:txBody>
          <a:bodyPr/>
          <a:lstStyle/>
          <a:p>
            <a:pPr algn="ctr">
              <a:buNone/>
            </a:pPr>
            <a:endParaRPr lang="ar-EG" dirty="0" smtClean="0"/>
          </a:p>
          <a:p>
            <a:pPr algn="ctr">
              <a:buNone/>
            </a:pPr>
            <a:endParaRPr lang="ar-EG" dirty="0" smtClean="0"/>
          </a:p>
        </p:txBody>
      </p:sp>
      <p:sp>
        <p:nvSpPr>
          <p:cNvPr id="4" name="مستطيل 3"/>
          <p:cNvSpPr/>
          <p:nvPr/>
        </p:nvSpPr>
        <p:spPr>
          <a:xfrm>
            <a:off x="3095604" y="2857496"/>
            <a:ext cx="5567550"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EG"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ndalus" pitchFamily="18" charset="-78"/>
                <a:cs typeface="Andalus" pitchFamily="18" charset="-78"/>
              </a:rPr>
              <a:t>شكراً لكم </a:t>
            </a:r>
          </a:p>
          <a:p>
            <a:pPr algn="ctr"/>
            <a:r>
              <a:rPr lang="ar-EG"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ndalus" pitchFamily="18" charset="-78"/>
                <a:cs typeface="Andalus" pitchFamily="18" charset="-78"/>
              </a:rPr>
              <a:t>مع خالص تحياتي وتقديري</a:t>
            </a:r>
            <a:endParaRPr lang="ar-EG"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ndalus" pitchFamily="18" charset="-78"/>
              <a:cs typeface="Andalus" pitchFamily="18" charset="-78"/>
            </a:endParaRPr>
          </a:p>
        </p:txBody>
      </p:sp>
    </p:spTree>
    <p:extLst>
      <p:ext uri="{BB962C8B-B14F-4D97-AF65-F5344CB8AC3E}">
        <p14:creationId xmlns:p14="http://schemas.microsoft.com/office/powerpoint/2010/main" val="420541066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linds(horizontal)">
                                      <p:cBhvr>
                                        <p:cTn id="13" dur="3000"/>
                                        <p:tgtEl>
                                          <p:spTgt spid="4">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blinds(horizontal)">
                                      <p:cBhvr>
                                        <p:cTn id="16" dur="3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nodeType="clickEffect">
                                  <p:stCondLst>
                                    <p:cond delay="0"/>
                                  </p:stCondLst>
                                  <p:childTnLst>
                                    <p:animRot by="21600000">
                                      <p:cBhvr>
                                        <p:cTn id="20" dur="2000" fill="hold"/>
                                        <p:tgtEl>
                                          <p:spTgt spid="4">
                                            <p:txEl>
                                              <p:pRg st="0" end="0"/>
                                            </p:txEl>
                                          </p:spTgt>
                                        </p:tgtEl>
                                        <p:attrNameLst>
                                          <p:attrName>r</p:attrName>
                                        </p:attrNameLst>
                                      </p:cBhvr>
                                    </p:animRot>
                                  </p:childTnLst>
                                </p:cTn>
                              </p:par>
                              <p:par>
                                <p:cTn id="21" presetID="8" presetClass="emph" presetSubtype="0" fill="hold" nodeType="withEffect">
                                  <p:stCondLst>
                                    <p:cond delay="0"/>
                                  </p:stCondLst>
                                  <p:childTnLst>
                                    <p:animRot by="21600000">
                                      <p:cBhvr>
                                        <p:cTn id="22" dur="2000" fill="hold"/>
                                        <p:tgtEl>
                                          <p:spTgt spid="4">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err="1" smtClean="0"/>
              <a:t>تابع:مواصفات</a:t>
            </a:r>
            <a:r>
              <a:rPr lang="ar-EG" dirty="0" smtClean="0"/>
              <a:t> الاختبار السيكولوجي الجيد</a:t>
            </a:r>
            <a:endParaRPr lang="ar-EG" dirty="0"/>
          </a:p>
        </p:txBody>
      </p:sp>
      <p:sp>
        <p:nvSpPr>
          <p:cNvPr id="3" name="Content Placeholder 2"/>
          <p:cNvSpPr>
            <a:spLocks noGrp="1"/>
          </p:cNvSpPr>
          <p:nvPr>
            <p:ph idx="1"/>
          </p:nvPr>
        </p:nvSpPr>
        <p:spPr/>
        <p:txBody>
          <a:bodyPr/>
          <a:lstStyle/>
          <a:p>
            <a:pPr marL="0" lvl="0" indent="0">
              <a:buNone/>
            </a:pPr>
            <a:r>
              <a:rPr lang="ar-EG" b="1" dirty="0" smtClean="0"/>
              <a:t>ثانيا: الثبات</a:t>
            </a:r>
            <a:r>
              <a:rPr lang="ar-EG" dirty="0"/>
              <a:t>: </a:t>
            </a:r>
            <a:endParaRPr lang="en-US" dirty="0"/>
          </a:p>
          <a:p>
            <a:pPr marL="0" indent="0">
              <a:buNone/>
            </a:pPr>
            <a:r>
              <a:rPr lang="ar-EG" dirty="0"/>
              <a:t>- هو أن يعطي الاختبار نفس النتائج إذا اعيد تطبيقه على نفس الافراد تحت نفس الظروف مرة أخرى.</a:t>
            </a:r>
            <a:endParaRPr lang="en-US" dirty="0"/>
          </a:p>
          <a:p>
            <a:pPr marL="0" indent="0">
              <a:buNone/>
            </a:pPr>
            <a:r>
              <a:rPr lang="ar-EG" dirty="0"/>
              <a:t>- هو قدرة الاختبار على إمدادنا بنتائج مطابقة تمامًا لخصائص أفراد العينة.</a:t>
            </a:r>
            <a:endParaRPr lang="en-US" dirty="0"/>
          </a:p>
          <a:p>
            <a:pPr marL="0" indent="0">
              <a:buNone/>
            </a:pPr>
            <a:r>
              <a:rPr lang="ar-EG" dirty="0"/>
              <a:t>- يشير الثبات إلى مدى يكون الاختبار متسق داخليًا.</a:t>
            </a:r>
            <a:endParaRPr lang="en-US" dirty="0"/>
          </a:p>
          <a:p>
            <a:pPr marL="0" indent="0">
              <a:buNone/>
            </a:pPr>
            <a:r>
              <a:rPr lang="ar-EG" dirty="0"/>
              <a:t>- يشير الثبات إلى مدى يمكن أن يؤدى الاختبار إلى نتائج ثابته عند تكرار الموقف الاختباري.</a:t>
            </a:r>
            <a:endParaRPr lang="en-US" dirty="0"/>
          </a:p>
          <a:p>
            <a:pPr marL="0" indent="0">
              <a:buNone/>
            </a:pPr>
            <a:r>
              <a:rPr lang="ar-EG" dirty="0"/>
              <a:t>- يرتبط الثبات بدقة القياس.</a:t>
            </a:r>
            <a:endParaRPr lang="en-US" dirty="0"/>
          </a:p>
          <a:p>
            <a:r>
              <a:rPr lang="ar-EG" dirty="0" smtClean="0"/>
              <a:t>هناك </a:t>
            </a:r>
            <a:r>
              <a:rPr lang="ar-EG" dirty="0"/>
              <a:t>ثبات </a:t>
            </a:r>
            <a:r>
              <a:rPr lang="ar-EG" dirty="0" smtClean="0"/>
              <a:t>المصحح وثبات </a:t>
            </a:r>
            <a:r>
              <a:rPr lang="ar-EG" dirty="0"/>
              <a:t>التصحيح.</a:t>
            </a:r>
            <a:endParaRPr lang="en-US" dirty="0"/>
          </a:p>
          <a:p>
            <a:endParaRPr lang="ar-EG" dirty="0"/>
          </a:p>
        </p:txBody>
      </p:sp>
    </p:spTree>
    <p:extLst>
      <p:ext uri="{BB962C8B-B14F-4D97-AF65-F5344CB8AC3E}">
        <p14:creationId xmlns:p14="http://schemas.microsoft.com/office/powerpoint/2010/main" val="1225249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t>طرق حساب الثبات</a:t>
            </a:r>
            <a:r>
              <a:rPr lang="en-US" dirty="0" smtClean="0"/>
              <a:t/>
            </a:r>
            <a:br>
              <a:rPr lang="en-US" dirty="0" smtClean="0"/>
            </a:br>
            <a:endParaRPr lang="ar-EG" dirty="0"/>
          </a:p>
        </p:txBody>
      </p:sp>
      <p:sp>
        <p:nvSpPr>
          <p:cNvPr id="3" name="Content Placeholder 2"/>
          <p:cNvSpPr>
            <a:spLocks noGrp="1"/>
          </p:cNvSpPr>
          <p:nvPr>
            <p:ph idx="1"/>
          </p:nvPr>
        </p:nvSpPr>
        <p:spPr>
          <a:xfrm>
            <a:off x="838200" y="1429556"/>
            <a:ext cx="10515600" cy="4997002"/>
          </a:xfrm>
        </p:spPr>
        <p:txBody>
          <a:bodyPr>
            <a:normAutofit lnSpcReduction="10000"/>
          </a:bodyPr>
          <a:lstStyle/>
          <a:p>
            <a:pPr marL="0" lvl="0" indent="0">
              <a:buNone/>
            </a:pPr>
            <a:r>
              <a:rPr lang="ar-EG" b="1" dirty="0" smtClean="0"/>
              <a:t>1- حساب </a:t>
            </a:r>
            <a:r>
              <a:rPr lang="ar-EG" b="1" dirty="0"/>
              <a:t>الثبات بطريقة إعادة الاختبار</a:t>
            </a:r>
            <a:r>
              <a:rPr lang="ar-EG" dirty="0"/>
              <a:t>.</a:t>
            </a:r>
            <a:endParaRPr lang="en-US" dirty="0"/>
          </a:p>
          <a:p>
            <a:r>
              <a:rPr lang="ar-EG" dirty="0"/>
              <a:t>يتم إعادة التطبيق على نفس أفراد العينة مرتين أو أكثر تحت نفس الظروف، بفاصل زمني بين مرتي التطبيق، وحساب معامل الارتباط بين كل فترة زمنية واخرى ثم اخذ المتوسط لمعاملات الارتباط المحسوبة.</a:t>
            </a:r>
            <a:endParaRPr lang="en-US" dirty="0"/>
          </a:p>
          <a:p>
            <a:r>
              <a:rPr lang="ar-EG" b="1" dirty="0"/>
              <a:t>عيوبها:</a:t>
            </a:r>
            <a:endParaRPr lang="en-US" dirty="0"/>
          </a:p>
          <a:p>
            <a:pPr lvl="0"/>
            <a:r>
              <a:rPr lang="ar-EG" dirty="0"/>
              <a:t>صعوبة توفير نفس الظروف في كل مرة يتم فيها التطبيق.</a:t>
            </a:r>
            <a:endParaRPr lang="en-US" dirty="0"/>
          </a:p>
          <a:p>
            <a:pPr lvl="0"/>
            <a:r>
              <a:rPr lang="ar-EG" dirty="0"/>
              <a:t>الفترة الزمنية الفاصلة قد تكون صغيرة يدخل فيها عامل التذكر، وقد تكون كبيرة فيتدخل فيها عامل النضج.</a:t>
            </a:r>
            <a:endParaRPr lang="en-US" dirty="0"/>
          </a:p>
          <a:p>
            <a:pPr lvl="0"/>
            <a:r>
              <a:rPr lang="ar-EG" dirty="0"/>
              <a:t>لا يصلح هذه الطريقة مع اختبارات التذكر، لتأثر عملية التذكر بالفترة الزمنية الفاصلة.</a:t>
            </a:r>
            <a:endParaRPr lang="en-US" dirty="0"/>
          </a:p>
          <a:p>
            <a:r>
              <a:rPr lang="ar-EG" dirty="0"/>
              <a:t>يراعي: ان تكون الفترة الزمنية الفاصلة لا تقل عن أسبوعين حتى لا يتدخل عامل التذكر ولا تزيد عن 6 أشهر حتى لا يتدخل عامل النضج.</a:t>
            </a:r>
            <a:endParaRPr lang="en-US" dirty="0"/>
          </a:p>
          <a:p>
            <a:endParaRPr lang="ar-EG" dirty="0"/>
          </a:p>
        </p:txBody>
      </p:sp>
    </p:spTree>
    <p:extLst>
      <p:ext uri="{BB962C8B-B14F-4D97-AF65-F5344CB8AC3E}">
        <p14:creationId xmlns:p14="http://schemas.microsoft.com/office/powerpoint/2010/main" val="312870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تابع: طرق حساب الثبات</a:t>
            </a:r>
            <a:endParaRPr lang="ar-EG" dirty="0"/>
          </a:p>
        </p:txBody>
      </p:sp>
      <p:sp>
        <p:nvSpPr>
          <p:cNvPr id="3" name="Content Placeholder 2"/>
          <p:cNvSpPr>
            <a:spLocks noGrp="1"/>
          </p:cNvSpPr>
          <p:nvPr>
            <p:ph idx="1"/>
          </p:nvPr>
        </p:nvSpPr>
        <p:spPr/>
        <p:txBody>
          <a:bodyPr>
            <a:normAutofit lnSpcReduction="10000"/>
          </a:bodyPr>
          <a:lstStyle/>
          <a:p>
            <a:pPr marL="0" lvl="0" indent="0">
              <a:buNone/>
            </a:pPr>
            <a:r>
              <a:rPr lang="ar-EG" b="1" dirty="0" smtClean="0"/>
              <a:t>2- حساب </a:t>
            </a:r>
            <a:r>
              <a:rPr lang="ar-EG" b="1" dirty="0"/>
              <a:t>الثبات بطريقة التجزئة النصفية</a:t>
            </a:r>
            <a:r>
              <a:rPr lang="ar-EG" dirty="0"/>
              <a:t>. </a:t>
            </a:r>
            <a:endParaRPr lang="en-US" dirty="0"/>
          </a:p>
          <a:p>
            <a:pPr marL="0" indent="0">
              <a:buNone/>
            </a:pPr>
            <a:r>
              <a:rPr lang="ar-EG" dirty="0"/>
              <a:t>- وهي أكثر طرق تقدير الثبات شيوعا، وتتسم بقدرتها على تلاشي عيوب الطريقتين</a:t>
            </a:r>
            <a:r>
              <a:rPr lang="ar-EG" b="1" dirty="0"/>
              <a:t> </a:t>
            </a:r>
            <a:r>
              <a:rPr lang="ar-EG" dirty="0"/>
              <a:t>السابقتين.</a:t>
            </a:r>
            <a:endParaRPr lang="en-US" dirty="0"/>
          </a:p>
          <a:p>
            <a:pPr marL="0" indent="0">
              <a:buNone/>
            </a:pPr>
            <a:r>
              <a:rPr lang="ar-EG" dirty="0"/>
              <a:t>- وفيها يستخدم اختبار واحد ويطبق مرة واحدة على عينة الافراد، ويقسم بعد التطبيق الاختبار الى جزئيين متماثلين (نصف علوي وسفلي أو نصف فردي وزوجي)، ويحسب معامل الارتباط بين نصفي الاختبار.</a:t>
            </a:r>
            <a:endParaRPr lang="en-US" dirty="0"/>
          </a:p>
          <a:p>
            <a:r>
              <a:rPr lang="ar-EG" dirty="0"/>
              <a:t>ويراعي:</a:t>
            </a:r>
            <a:endParaRPr lang="en-US" dirty="0"/>
          </a:p>
          <a:p>
            <a:pPr lvl="0"/>
            <a:r>
              <a:rPr lang="ar-EG" dirty="0"/>
              <a:t>أن تكون درجات الفرد على نصفي الاختبار متناظرتين عند حساب معامل الارتباط.</a:t>
            </a:r>
            <a:endParaRPr lang="en-US" dirty="0"/>
          </a:p>
          <a:p>
            <a:pPr lvl="0"/>
            <a:r>
              <a:rPr lang="ar-EG" dirty="0"/>
              <a:t>يجب استخدام معامل ارتباط يتناسب مع طبيعة الدرجات على الاختبار.</a:t>
            </a:r>
            <a:endParaRPr lang="en-US" dirty="0"/>
          </a:p>
          <a:p>
            <a:pPr lvl="0"/>
            <a:r>
              <a:rPr lang="ar-EG" dirty="0"/>
              <a:t>يتأثر معامل الثبات بحجم العينة، فكلما زاد حجم العينة يرتفع معامل الثبات.</a:t>
            </a:r>
            <a:endParaRPr lang="en-US" dirty="0"/>
          </a:p>
          <a:p>
            <a:endParaRPr lang="ar-EG" dirty="0"/>
          </a:p>
        </p:txBody>
      </p:sp>
    </p:spTree>
    <p:extLst>
      <p:ext uri="{BB962C8B-B14F-4D97-AF65-F5344CB8AC3E}">
        <p14:creationId xmlns:p14="http://schemas.microsoft.com/office/powerpoint/2010/main" val="3029713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7157"/>
          </a:xfrm>
        </p:spPr>
        <p:txBody>
          <a:bodyPr/>
          <a:lstStyle/>
          <a:p>
            <a:pPr algn="ctr"/>
            <a:r>
              <a:rPr lang="ar-EG" dirty="0" smtClean="0"/>
              <a:t>تابع: طرق حساب الثبات</a:t>
            </a:r>
            <a:endParaRPr lang="ar-EG" dirty="0"/>
          </a:p>
        </p:txBody>
      </p:sp>
      <p:sp>
        <p:nvSpPr>
          <p:cNvPr id="3" name="Content Placeholder 2"/>
          <p:cNvSpPr>
            <a:spLocks noGrp="1"/>
          </p:cNvSpPr>
          <p:nvPr>
            <p:ph idx="1"/>
          </p:nvPr>
        </p:nvSpPr>
        <p:spPr>
          <a:xfrm>
            <a:off x="838199" y="1532586"/>
            <a:ext cx="10855817" cy="4919729"/>
          </a:xfrm>
        </p:spPr>
        <p:txBody>
          <a:bodyPr>
            <a:normAutofit fontScale="92500" lnSpcReduction="20000"/>
          </a:bodyPr>
          <a:lstStyle/>
          <a:p>
            <a:pPr marL="0" lvl="0" indent="0">
              <a:buNone/>
            </a:pPr>
            <a:r>
              <a:rPr lang="ar-EG" b="1" dirty="0" smtClean="0"/>
              <a:t>3- حساب </a:t>
            </a:r>
            <a:r>
              <a:rPr lang="ar-EG" b="1" dirty="0"/>
              <a:t>الثبات بطريقة الصور المتكافئة</a:t>
            </a:r>
            <a:r>
              <a:rPr lang="ar-EG" dirty="0"/>
              <a:t>.</a:t>
            </a:r>
            <a:endParaRPr lang="en-US" dirty="0"/>
          </a:p>
          <a:p>
            <a:r>
              <a:rPr lang="ar-EG" dirty="0"/>
              <a:t>- تساعد هذه الطريقة في التغلب على عيوب طريقة إعادة التطبيق.</a:t>
            </a:r>
            <a:endParaRPr lang="en-US" dirty="0"/>
          </a:p>
          <a:p>
            <a:r>
              <a:rPr lang="ar-EG" b="1" dirty="0"/>
              <a:t>- </a:t>
            </a:r>
            <a:r>
              <a:rPr lang="ar-EG" dirty="0"/>
              <a:t>تعتمد على استخدام بعض الثور المتكافئة للاختبار المراد حساب ثباته.</a:t>
            </a:r>
            <a:endParaRPr lang="en-US" dirty="0"/>
          </a:p>
          <a:p>
            <a:r>
              <a:rPr lang="ar-EG" b="1" dirty="0"/>
              <a:t>-</a:t>
            </a:r>
            <a:r>
              <a:rPr lang="ar-EG" dirty="0"/>
              <a:t> يطبق الاختبار والصورة المكافئة على عينة الافراد في نفس الجلسة أو في جلستين مختلفتين، ثم حساب بمعامل الارتباط بين الاختبار والصورة المكافئة.</a:t>
            </a:r>
            <a:endParaRPr lang="en-US" dirty="0"/>
          </a:p>
          <a:p>
            <a:r>
              <a:rPr lang="ar-EG" b="1" dirty="0"/>
              <a:t>شروط استخدام هذه الطريقة: </a:t>
            </a:r>
            <a:endParaRPr lang="en-US" dirty="0"/>
          </a:p>
          <a:p>
            <a:pPr lvl="0"/>
            <a:r>
              <a:rPr lang="ar-EG" dirty="0"/>
              <a:t>تطابق كل من عدد المفردات في كلا الصورتين.</a:t>
            </a:r>
            <a:endParaRPr lang="en-US" dirty="0"/>
          </a:p>
          <a:p>
            <a:pPr lvl="0"/>
            <a:r>
              <a:rPr lang="ar-EG" dirty="0"/>
              <a:t>ان تكون عملية تقدير الدرجة واحدة.</a:t>
            </a:r>
            <a:endParaRPr lang="en-US" dirty="0"/>
          </a:p>
          <a:p>
            <a:pPr lvl="0"/>
            <a:r>
              <a:rPr lang="ar-EG" dirty="0"/>
              <a:t>أن تكون صيغتا كلا من الاختبارين لها نفس درجة التجانس في العمليات أو السمات المراد قياسها.</a:t>
            </a:r>
            <a:endParaRPr lang="en-US" dirty="0"/>
          </a:p>
          <a:p>
            <a:pPr lvl="0"/>
            <a:r>
              <a:rPr lang="ar-EG" dirty="0"/>
              <a:t>التأكد من تقارب المتوسطات والانحرافات المعيارية لكل الصورتين.</a:t>
            </a:r>
            <a:endParaRPr lang="en-US" dirty="0"/>
          </a:p>
          <a:p>
            <a:pPr lvl="0"/>
            <a:r>
              <a:rPr lang="ar-EG" dirty="0"/>
              <a:t>تماثل كلا الصورتين في درجة الصعوبة.</a:t>
            </a:r>
            <a:endParaRPr lang="en-US" dirty="0"/>
          </a:p>
          <a:p>
            <a:r>
              <a:rPr lang="ar-EG" b="1" dirty="0"/>
              <a:t>عيوبها:</a:t>
            </a:r>
            <a:r>
              <a:rPr lang="ar-EG" dirty="0"/>
              <a:t> تتمثل في صعوبة اعداد الصور المتكافئة من الاختبار.</a:t>
            </a:r>
            <a:endParaRPr lang="en-US" dirty="0"/>
          </a:p>
          <a:p>
            <a:endParaRPr lang="ar-EG" dirty="0"/>
          </a:p>
        </p:txBody>
      </p:sp>
    </p:spTree>
    <p:extLst>
      <p:ext uri="{BB962C8B-B14F-4D97-AF65-F5344CB8AC3E}">
        <p14:creationId xmlns:p14="http://schemas.microsoft.com/office/powerpoint/2010/main" val="3218237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تابع: طرق حساب الثبات</a:t>
            </a:r>
            <a:endParaRPr lang="ar-EG" dirty="0"/>
          </a:p>
        </p:txBody>
      </p:sp>
      <p:sp>
        <p:nvSpPr>
          <p:cNvPr id="3" name="Content Placeholder 2"/>
          <p:cNvSpPr>
            <a:spLocks noGrp="1"/>
          </p:cNvSpPr>
          <p:nvPr>
            <p:ph idx="1"/>
          </p:nvPr>
        </p:nvSpPr>
        <p:spPr/>
        <p:txBody>
          <a:bodyPr>
            <a:normAutofit/>
          </a:bodyPr>
          <a:lstStyle/>
          <a:p>
            <a:pPr marL="0" lvl="0" indent="0">
              <a:buNone/>
            </a:pPr>
            <a:r>
              <a:rPr lang="ar-EG" b="1" dirty="0" smtClean="0"/>
              <a:t>4- حساب </a:t>
            </a:r>
            <a:r>
              <a:rPr lang="ar-EG" b="1" dirty="0"/>
              <a:t>الثبات باستخدام طريقتي (</a:t>
            </a:r>
            <a:r>
              <a:rPr lang="ar-EG" b="1" dirty="0" err="1"/>
              <a:t>كيودر</a:t>
            </a:r>
            <a:r>
              <a:rPr lang="ar-EG" b="1" dirty="0"/>
              <a:t> </a:t>
            </a:r>
            <a:r>
              <a:rPr lang="ar-EG" b="1" dirty="0" err="1"/>
              <a:t>وريشارد</a:t>
            </a:r>
            <a:r>
              <a:rPr lang="ar-EG" b="1" dirty="0"/>
              <a:t> </a:t>
            </a:r>
            <a:r>
              <a:rPr lang="ar-EG" b="1" dirty="0" err="1"/>
              <a:t>سون</a:t>
            </a:r>
            <a:r>
              <a:rPr lang="ar-EG" b="1" dirty="0"/>
              <a:t>) ومعامل الفا</a:t>
            </a:r>
            <a:r>
              <a:rPr lang="ar-EG" dirty="0"/>
              <a:t>. </a:t>
            </a:r>
            <a:endParaRPr lang="en-US" dirty="0"/>
          </a:p>
          <a:p>
            <a:pPr lvl="0"/>
            <a:r>
              <a:rPr lang="ar-EG" b="1" dirty="0"/>
              <a:t>طريقة </a:t>
            </a:r>
            <a:r>
              <a:rPr lang="ar-EG" b="1" dirty="0" err="1"/>
              <a:t>كيودر</a:t>
            </a:r>
            <a:r>
              <a:rPr lang="ar-EG" b="1" dirty="0"/>
              <a:t>- </a:t>
            </a:r>
            <a:r>
              <a:rPr lang="ar-EG" b="1" dirty="0" err="1"/>
              <a:t>ريشاردسون</a:t>
            </a:r>
            <a:r>
              <a:rPr lang="ar-EG" dirty="0"/>
              <a:t>.</a:t>
            </a:r>
            <a:endParaRPr lang="en-US" dirty="0"/>
          </a:p>
          <a:p>
            <a:r>
              <a:rPr lang="ar-EG" dirty="0"/>
              <a:t>هناك عدة صور (معادلات) لهذه الطريقة يجب على مصمم الاختبار اختيار الصورة (المعادلة) المناسبة مع بيانات الاختبار المراد حساب ثباته.</a:t>
            </a:r>
            <a:endParaRPr lang="en-US" dirty="0"/>
          </a:p>
          <a:p>
            <a:r>
              <a:rPr lang="ar-EG" b="1" dirty="0"/>
              <a:t>شرط استخدامها:</a:t>
            </a:r>
            <a:r>
              <a:rPr lang="ar-EG" dirty="0"/>
              <a:t> أن تكون درجات مفردات الاختبار إما صفرا أو واحد.</a:t>
            </a:r>
            <a:endParaRPr lang="en-US" dirty="0"/>
          </a:p>
          <a:p>
            <a:pPr lvl="0"/>
            <a:r>
              <a:rPr lang="ar-EG" b="1" dirty="0"/>
              <a:t>طريقة </a:t>
            </a:r>
            <a:r>
              <a:rPr lang="ar-EG" b="1" dirty="0" err="1"/>
              <a:t>الفاكرونباخ</a:t>
            </a:r>
            <a:r>
              <a:rPr lang="ar-EG" dirty="0"/>
              <a:t>.</a:t>
            </a:r>
            <a:endParaRPr lang="en-US" dirty="0"/>
          </a:p>
          <a:p>
            <a:r>
              <a:rPr lang="ar-EG" b="1" dirty="0"/>
              <a:t>شرط الاستخدام:</a:t>
            </a:r>
            <a:r>
              <a:rPr lang="ar-EG" dirty="0"/>
              <a:t> يتطلب استخدام المعادلة حساب تباينات درجات كل مفردة من مفردات الاختبار، وكذلك حساب التباين للاختبار ككل، ثم تطبيق المعادلة.</a:t>
            </a:r>
            <a:endParaRPr lang="en-US" dirty="0"/>
          </a:p>
          <a:p>
            <a:endParaRPr lang="ar-EG" dirty="0"/>
          </a:p>
        </p:txBody>
      </p:sp>
    </p:spTree>
    <p:extLst>
      <p:ext uri="{BB962C8B-B14F-4D97-AF65-F5344CB8AC3E}">
        <p14:creationId xmlns:p14="http://schemas.microsoft.com/office/powerpoint/2010/main" val="1676105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العوامل المؤثرة على الثبات</a:t>
            </a:r>
            <a:endParaRPr lang="ar-EG" dirty="0"/>
          </a:p>
        </p:txBody>
      </p:sp>
      <p:sp>
        <p:nvSpPr>
          <p:cNvPr id="3" name="Content Placeholder 2"/>
          <p:cNvSpPr>
            <a:spLocks noGrp="1"/>
          </p:cNvSpPr>
          <p:nvPr>
            <p:ph idx="1"/>
          </p:nvPr>
        </p:nvSpPr>
        <p:spPr/>
        <p:txBody>
          <a:bodyPr>
            <a:normAutofit/>
          </a:bodyPr>
          <a:lstStyle/>
          <a:p>
            <a:pPr marL="0" indent="0">
              <a:buNone/>
            </a:pPr>
            <a:r>
              <a:rPr lang="ar-EG" dirty="0" smtClean="0"/>
              <a:t> </a:t>
            </a:r>
            <a:endParaRPr lang="en-US" dirty="0"/>
          </a:p>
          <a:p>
            <a:pPr lvl="0"/>
            <a:r>
              <a:rPr lang="ar-EG" dirty="0"/>
              <a:t>الفرد المفحوص: من حيث قدرته على أداء المهارات التي يقيسها الاختبار، وطريقته في الأداء، وفهمه لتعليمات الاختبار، وعوامل الاجهاد والتعب والملل والتوتر والانفعال والذاكرة.</a:t>
            </a:r>
            <a:endParaRPr lang="en-US" dirty="0"/>
          </a:p>
          <a:p>
            <a:pPr lvl="0"/>
            <a:r>
              <a:rPr lang="ar-EG" dirty="0"/>
              <a:t>الاختبار: من حيث وضوح صياغة بنوده وتعليماته وطريقة الإجراءات.</a:t>
            </a:r>
            <a:endParaRPr lang="en-US" dirty="0"/>
          </a:p>
          <a:p>
            <a:pPr lvl="0"/>
            <a:r>
              <a:rPr lang="ar-EG" dirty="0"/>
              <a:t>طول الاختبار: زيادة فقرات الاختبار تزيد من الثبات.</a:t>
            </a:r>
            <a:endParaRPr lang="en-US" dirty="0"/>
          </a:p>
          <a:p>
            <a:pPr lvl="0"/>
            <a:r>
              <a:rPr lang="ar-EG" dirty="0"/>
              <a:t>أثر تباين درجات المجموعة على الثبات: بينهم علاقة طردية.</a:t>
            </a:r>
            <a:endParaRPr lang="en-US" dirty="0"/>
          </a:p>
          <a:p>
            <a:endParaRPr lang="ar-EG" dirty="0"/>
          </a:p>
        </p:txBody>
      </p:sp>
    </p:spTree>
    <p:extLst>
      <p:ext uri="{BB962C8B-B14F-4D97-AF65-F5344CB8AC3E}">
        <p14:creationId xmlns:p14="http://schemas.microsoft.com/office/powerpoint/2010/main" val="512866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err="1" smtClean="0"/>
              <a:t>تابع:مواصفات</a:t>
            </a:r>
            <a:r>
              <a:rPr lang="ar-EG" dirty="0" smtClean="0"/>
              <a:t> الاختبار السيكولوجي الجيد</a:t>
            </a:r>
            <a:endParaRPr lang="ar-EG" dirty="0"/>
          </a:p>
        </p:txBody>
      </p:sp>
      <p:sp>
        <p:nvSpPr>
          <p:cNvPr id="3" name="Content Placeholder 2"/>
          <p:cNvSpPr>
            <a:spLocks noGrp="1"/>
          </p:cNvSpPr>
          <p:nvPr>
            <p:ph idx="1"/>
          </p:nvPr>
        </p:nvSpPr>
        <p:spPr/>
        <p:txBody>
          <a:bodyPr>
            <a:normAutofit fontScale="92500"/>
          </a:bodyPr>
          <a:lstStyle/>
          <a:p>
            <a:pPr marL="0" lvl="0" indent="0">
              <a:buNone/>
            </a:pPr>
            <a:r>
              <a:rPr lang="ar-EG" b="1" dirty="0" smtClean="0"/>
              <a:t>ثالثًا: الموضوعية</a:t>
            </a:r>
            <a:r>
              <a:rPr lang="ar-EG" b="1" dirty="0"/>
              <a:t>: </a:t>
            </a:r>
            <a:endParaRPr lang="ar-EG" b="1" dirty="0" smtClean="0"/>
          </a:p>
          <a:p>
            <a:pPr marL="0" lvl="0" indent="0">
              <a:buNone/>
            </a:pPr>
            <a:r>
              <a:rPr lang="ar-EG" b="1" dirty="0" smtClean="0"/>
              <a:t>هي</a:t>
            </a:r>
            <a:r>
              <a:rPr lang="ar-EG" b="1" dirty="0"/>
              <a:t>:</a:t>
            </a:r>
            <a:r>
              <a:rPr lang="ar-EG" dirty="0"/>
              <a:t> التحرر من التحيز والعصبية، وعدم ادخال العوامل الشخصية للمختبر </a:t>
            </a:r>
            <a:r>
              <a:rPr lang="ar-EG" dirty="0" err="1"/>
              <a:t>كا</a:t>
            </a:r>
            <a:r>
              <a:rPr lang="ar-EG" dirty="0"/>
              <a:t> أراءه وميولة الشخصية.</a:t>
            </a:r>
            <a:endParaRPr lang="en-US" dirty="0"/>
          </a:p>
          <a:p>
            <a:r>
              <a:rPr lang="ar-EG" b="1" dirty="0"/>
              <a:t>شروط تحقيق الموضوعية:</a:t>
            </a:r>
            <a:endParaRPr lang="en-US" dirty="0"/>
          </a:p>
          <a:p>
            <a:pPr lvl="0"/>
            <a:r>
              <a:rPr lang="ar-EG" dirty="0"/>
              <a:t>يجب إيضاح شروط الأجراء والتعليمات بدقة وكيفية حساب الدرجة.</a:t>
            </a:r>
            <a:endParaRPr lang="en-US" dirty="0"/>
          </a:p>
          <a:p>
            <a:pPr lvl="0"/>
            <a:r>
              <a:rPr lang="ar-EG" dirty="0"/>
              <a:t>اختيار المحكمين المدربين على طرق القياس الصحيحة.</a:t>
            </a:r>
            <a:endParaRPr lang="en-US" dirty="0"/>
          </a:p>
          <a:p>
            <a:pPr lvl="0"/>
            <a:r>
              <a:rPr lang="ar-EG" dirty="0"/>
              <a:t>تبسيط إجراءات القياس لضمان الحصول على نتائج دقيقة.</a:t>
            </a:r>
            <a:endParaRPr lang="en-US" dirty="0"/>
          </a:p>
          <a:p>
            <a:pPr lvl="0"/>
            <a:r>
              <a:rPr lang="ar-EG" dirty="0"/>
              <a:t>استخدام أجهزة قياس حديثة وإلكترونية للوصول إلى ادق النتائج.</a:t>
            </a:r>
            <a:endParaRPr lang="en-US" dirty="0"/>
          </a:p>
          <a:p>
            <a:pPr lvl="0"/>
            <a:r>
              <a:rPr lang="ar-EG" dirty="0"/>
              <a:t>متابعة تنفيذ الافراد المختبرين للاختبار للتأكد من تنفيذ التعليمات والشروط والتسجيل للنتائج.  </a:t>
            </a:r>
            <a:endParaRPr lang="en-US" dirty="0"/>
          </a:p>
          <a:p>
            <a:endParaRPr lang="ar-EG" dirty="0"/>
          </a:p>
        </p:txBody>
      </p:sp>
    </p:spTree>
    <p:extLst>
      <p:ext uri="{BB962C8B-B14F-4D97-AF65-F5344CB8AC3E}">
        <p14:creationId xmlns:p14="http://schemas.microsoft.com/office/powerpoint/2010/main" val="314601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العوامل التي تؤثر في معامل الموضوعية</a:t>
            </a:r>
            <a:endParaRPr lang="ar-EG" dirty="0"/>
          </a:p>
        </p:txBody>
      </p:sp>
      <p:sp>
        <p:nvSpPr>
          <p:cNvPr id="3" name="Content Placeholder 2"/>
          <p:cNvSpPr>
            <a:spLocks noGrp="1"/>
          </p:cNvSpPr>
          <p:nvPr>
            <p:ph idx="1"/>
          </p:nvPr>
        </p:nvSpPr>
        <p:spPr>
          <a:xfrm>
            <a:off x="1739721" y="2318196"/>
            <a:ext cx="8936865" cy="3575431"/>
          </a:xfrm>
        </p:spPr>
        <p:txBody>
          <a:bodyPr>
            <a:normAutofit/>
          </a:bodyPr>
          <a:lstStyle/>
          <a:p>
            <a:pPr lvl="0"/>
            <a:r>
              <a:rPr lang="ar-EG" dirty="0" smtClean="0"/>
              <a:t>درجة </a:t>
            </a:r>
            <a:r>
              <a:rPr lang="ar-EG" dirty="0"/>
              <a:t>وضوح الاختبار: فكلما كان الاختبار على درجة جيدة من الوضوح والبعد عن الغموض كان الاختبار على درجة عالية من الموضوعية.</a:t>
            </a:r>
            <a:endParaRPr lang="en-US" dirty="0"/>
          </a:p>
          <a:p>
            <a:pPr lvl="0"/>
            <a:r>
              <a:rPr lang="ar-EG" dirty="0"/>
              <a:t>مدى فهم المختبرين لطبيعة الاختبار وطريقة تنفيذه والتسجيل.</a:t>
            </a:r>
            <a:endParaRPr lang="en-US" dirty="0"/>
          </a:p>
          <a:p>
            <a:endParaRPr lang="ar-EG" dirty="0"/>
          </a:p>
        </p:txBody>
      </p:sp>
    </p:spTree>
    <p:extLst>
      <p:ext uri="{BB962C8B-B14F-4D97-AF65-F5344CB8AC3E}">
        <p14:creationId xmlns:p14="http://schemas.microsoft.com/office/powerpoint/2010/main" val="3686683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727</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Andalus</vt:lpstr>
      <vt:lpstr>Arial</vt:lpstr>
      <vt:lpstr>Calibri</vt:lpstr>
      <vt:lpstr>Calibri Light</vt:lpstr>
      <vt:lpstr>PT Bold Heading</vt:lpstr>
      <vt:lpstr>Times New Roman</vt:lpstr>
      <vt:lpstr>Office Theme</vt:lpstr>
      <vt:lpstr>PowerPoint Presentation</vt:lpstr>
      <vt:lpstr>تابع:مواصفات الاختبار السيكولوجي الجيد</vt:lpstr>
      <vt:lpstr>طرق حساب الثبات </vt:lpstr>
      <vt:lpstr>تابع: طرق حساب الثبات</vt:lpstr>
      <vt:lpstr>تابع: طرق حساب الثبات</vt:lpstr>
      <vt:lpstr>تابع: طرق حساب الثبات</vt:lpstr>
      <vt:lpstr>العوامل المؤثرة على الثبات</vt:lpstr>
      <vt:lpstr>تابع:مواصفات الاختبار السيكولوجي الجيد</vt:lpstr>
      <vt:lpstr>العوامل التي تؤثر في معامل الموضوعية</vt:lpstr>
      <vt:lpstr>و أخيراً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Rania.Salem</dc:creator>
  <cp:lastModifiedBy>Rania.Salem</cp:lastModifiedBy>
  <cp:revision>4</cp:revision>
  <dcterms:created xsi:type="dcterms:W3CDTF">2020-03-25T19:57:31Z</dcterms:created>
  <dcterms:modified xsi:type="dcterms:W3CDTF">2020-03-25T20:10:58Z</dcterms:modified>
</cp:coreProperties>
</file>